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7" r:id="rId2"/>
    <p:sldId id="286" r:id="rId3"/>
    <p:sldId id="328" r:id="rId4"/>
    <p:sldId id="329" r:id="rId5"/>
    <p:sldId id="330" r:id="rId6"/>
    <p:sldId id="331" r:id="rId7"/>
    <p:sldId id="332" r:id="rId8"/>
    <p:sldId id="333" r:id="rId9"/>
    <p:sldId id="334" r:id="rId10"/>
  </p:sldIdLst>
  <p:sldSz cx="12192000" cy="6858000"/>
  <p:notesSz cx="6858000" cy="9144000"/>
  <p:embeddedFontLst>
    <p:embeddedFont>
      <p:font typeface="Adobe 고딕 Std B" panose="020B0800000000000000" pitchFamily="34" charset="-127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414"/>
            <a:ext cx="9144000" cy="2158516"/>
          </a:xfrm>
        </p:spPr>
        <p:txBody>
          <a:bodyPr>
            <a:normAutofit/>
          </a:bodyPr>
          <a:lstStyle/>
          <a:p>
            <a:r>
              <a:rPr lang="ko-KR" altLang="en-US" sz="28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4070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7</a:t>
            </a:r>
            <a:r>
              <a:rPr lang="en-US" altLang="ko-KR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40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세션장</a:t>
            </a:r>
            <a:r>
              <a:rPr lang="en-US" altLang="ko-KR" sz="14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4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컴퓨터학과 최지현</a:t>
            </a:r>
            <a:endParaRPr lang="en-US" altLang="ko-KR" sz="14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4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컴퓨터학과 이승환</a:t>
            </a:r>
            <a:endParaRPr lang="en-US" altLang="ko-KR" sz="14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25" y="2981325"/>
            <a:ext cx="89535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배열의 필요성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0" y="1588430"/>
            <a:ext cx="6942128" cy="740054"/>
            <a:chOff x="1080916" y="1559752"/>
            <a:chExt cx="7319190" cy="1189853"/>
          </a:xfrm>
          <a:noFill/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559752"/>
              <a:ext cx="331817" cy="744151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1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727523" y="1609582"/>
              <a:ext cx="6352052" cy="1140023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/>
                <a:t> 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배열은 여러 변수들을 하나로 관리할 수 있습니다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1" y="2193709"/>
            <a:ext cx="6942127" cy="462840"/>
            <a:chOff x="1080916" y="1753162"/>
            <a:chExt cx="7319190" cy="462840"/>
          </a:xfrm>
          <a:noFill/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2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2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767283" y="1788622"/>
              <a:ext cx="2961905" cy="401285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다음의 예시를 살펴봅시다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0" y="5407569"/>
            <a:ext cx="7431198" cy="462840"/>
            <a:chOff x="1080916" y="1753162"/>
            <a:chExt cx="7834822" cy="462840"/>
          </a:xfrm>
          <a:noFill/>
        </p:grpSpPr>
        <p:sp>
          <p:nvSpPr>
            <p:cNvPr id="22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23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2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3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4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588385" y="1788622"/>
              <a:ext cx="7327353" cy="401285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이는 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10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명의 성적에 대한 변수들입니다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 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무려 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10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개의 변수가 있네요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DC7CFAE8-DFFD-4FD4-A7F3-4FA27FFED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50" y="2774575"/>
            <a:ext cx="7372350" cy="253365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017EAE5C-A8CF-4171-AAC0-675E1CF09349}"/>
              </a:ext>
            </a:extLst>
          </p:cNvPr>
          <p:cNvGrpSpPr/>
          <p:nvPr/>
        </p:nvGrpSpPr>
        <p:grpSpPr>
          <a:xfrm>
            <a:off x="607117" y="6022217"/>
            <a:ext cx="8357797" cy="745471"/>
            <a:chOff x="1061038" y="1706026"/>
            <a:chExt cx="8811751" cy="745471"/>
          </a:xfrm>
          <a:noFill/>
        </p:grpSpPr>
        <p:sp>
          <p:nvSpPr>
            <p:cNvPr id="26" name="Shape 148">
              <a:extLst>
                <a:ext uri="{FF2B5EF4-FFF2-40B4-BE49-F238E27FC236}">
                  <a16:creationId xmlns:a16="http://schemas.microsoft.com/office/drawing/2014/main" id="{2E563225-9A50-412F-BA2E-32AD82A39CE7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767D52E0-1F19-4D15-BF01-7CA909BD7AA1}"/>
                </a:ext>
              </a:extLst>
            </p:cNvPr>
            <p:cNvSpPr/>
            <p:nvPr/>
          </p:nvSpPr>
          <p:spPr>
            <a:xfrm>
              <a:off x="1061038" y="1706026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4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DD1B31AE-4AC0-4E9D-9245-F1768A8A9BAA}"/>
                </a:ext>
              </a:extLst>
            </p:cNvPr>
            <p:cNvSpPr/>
            <p:nvPr/>
          </p:nvSpPr>
          <p:spPr>
            <a:xfrm>
              <a:off x="1558095" y="1742436"/>
              <a:ext cx="8314694" cy="709061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뭔가 비효율적인 것 같은데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한꺼번에 관리할 수 있는 방법이 없을까요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2565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배열의 필요성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0" y="1588431"/>
            <a:ext cx="6942128" cy="462840"/>
            <a:chOff x="1080916" y="1559752"/>
            <a:chExt cx="7319190" cy="744150"/>
          </a:xfrm>
          <a:noFill/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559752"/>
              <a:ext cx="331817" cy="74415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altLang="ko-KR" sz="2400" dirty="0">
                  <a:solidFill>
                    <a:srgbClr val="FF0000"/>
                  </a:solidFill>
                </a:rPr>
                <a:t>5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608650" y="1613584"/>
              <a:ext cx="6352052" cy="645183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/>
                <a:t> 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그 전에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 점수들을 순서대로 출력하는 방법은 없을까요</a:t>
              </a:r>
              <a:endParaRPr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1" y="2193709"/>
            <a:ext cx="8020792" cy="462840"/>
            <a:chOff x="1080916" y="1753162"/>
            <a:chExt cx="8456443" cy="462840"/>
          </a:xfrm>
          <a:noFill/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2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6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687770" y="1788622"/>
              <a:ext cx="7849589" cy="401285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우리가 바로 지난 시간에 배웠던 반복문을 활용하면 가능할 것 같습니다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25971" y="4259218"/>
            <a:ext cx="9779277" cy="462840"/>
            <a:chOff x="1080916" y="1753162"/>
            <a:chExt cx="10310436" cy="462840"/>
          </a:xfrm>
          <a:noFill/>
        </p:grpSpPr>
        <p:sp>
          <p:nvSpPr>
            <p:cNvPr id="22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23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2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altLang="ko-KR" sz="2400" dirty="0">
                  <a:solidFill>
                    <a:srgbClr val="FF0000"/>
                  </a:solidFill>
                </a:rPr>
                <a:t>7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4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588385" y="1788622"/>
              <a:ext cx="9802967" cy="401285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그러면 우리는 저 변수들을 하나의 꾸러미에 넣은 후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하나씩 꺼내어 출력하면 될 것입니다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17EAE5C-A8CF-4171-AAC0-675E1CF09349}"/>
              </a:ext>
            </a:extLst>
          </p:cNvPr>
          <p:cNvGrpSpPr/>
          <p:nvPr/>
        </p:nvGrpSpPr>
        <p:grpSpPr>
          <a:xfrm>
            <a:off x="625971" y="4866108"/>
            <a:ext cx="8357797" cy="745471"/>
            <a:chOff x="1061038" y="1706026"/>
            <a:chExt cx="8811751" cy="745471"/>
          </a:xfrm>
          <a:noFill/>
        </p:grpSpPr>
        <p:sp>
          <p:nvSpPr>
            <p:cNvPr id="26" name="Shape 148">
              <a:extLst>
                <a:ext uri="{FF2B5EF4-FFF2-40B4-BE49-F238E27FC236}">
                  <a16:creationId xmlns:a16="http://schemas.microsoft.com/office/drawing/2014/main" id="{2E563225-9A50-412F-BA2E-32AD82A39CE7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grpFill/>
            <a:ln w="3175">
              <a:noFill/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000"/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767D52E0-1F19-4D15-BF01-7CA909BD7AA1}"/>
                </a:ext>
              </a:extLst>
            </p:cNvPr>
            <p:cNvSpPr/>
            <p:nvPr/>
          </p:nvSpPr>
          <p:spPr>
            <a:xfrm>
              <a:off x="1061038" y="1706026"/>
              <a:ext cx="331817" cy="462840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8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DD1B31AE-4AC0-4E9D-9245-F1768A8A9BAA}"/>
                </a:ext>
              </a:extLst>
            </p:cNvPr>
            <p:cNvSpPr/>
            <p:nvPr/>
          </p:nvSpPr>
          <p:spPr>
            <a:xfrm>
              <a:off x="1558095" y="1742436"/>
              <a:ext cx="8314694" cy="709061"/>
            </a:xfrm>
            <a:prstGeom prst="rect">
              <a:avLst/>
            </a:prstGeom>
            <a:grpFill/>
            <a:ln w="3175">
              <a:noFill/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우리가 이제 배울 “배열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”</a:t>
              </a:r>
              <a:r>
                <a:rPr lang="ko-KR" altLang="en-US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활용하면 이 문제를 해결할 수 있게 됩니다</a:t>
              </a:r>
              <a:r>
                <a:rPr lang="en-US" altLang="ko-KR" sz="20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20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1B81F38B-446A-44D0-9FCD-A98D9005D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111" y="3013905"/>
            <a:ext cx="5400675" cy="93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72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배열이란</a:t>
            </a:r>
            <a:r>
              <a:rPr lang="en-US" altLang="ko-KR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?</a:t>
            </a:r>
            <a:endParaRPr lang="ko-KR" altLang="en-US" sz="28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C7D986F-742A-49C7-8EAA-68862655E46F}"/>
              </a:ext>
            </a:extLst>
          </p:cNvPr>
          <p:cNvGrpSpPr/>
          <p:nvPr/>
        </p:nvGrpSpPr>
        <p:grpSpPr>
          <a:xfrm>
            <a:off x="606752" y="1429477"/>
            <a:ext cx="3781464" cy="462840"/>
            <a:chOff x="1080916" y="1753161"/>
            <a:chExt cx="3986855" cy="462840"/>
          </a:xfrm>
        </p:grpSpPr>
        <p:sp>
          <p:nvSpPr>
            <p:cNvPr id="31" name="Shape 149">
              <a:extLst>
                <a:ext uri="{FF2B5EF4-FFF2-40B4-BE49-F238E27FC236}">
                  <a16:creationId xmlns:a16="http://schemas.microsoft.com/office/drawing/2014/main" id="{C36D04A2-30F1-45B9-8331-100A45373BEA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1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2" name="Shape 150">
              <a:extLst>
                <a:ext uri="{FF2B5EF4-FFF2-40B4-BE49-F238E27FC236}">
                  <a16:creationId xmlns:a16="http://schemas.microsoft.com/office/drawing/2014/main" id="{25F139FF-3031-4147-B540-4EA48208E72A}"/>
                </a:ext>
              </a:extLst>
            </p:cNvPr>
            <p:cNvSpPr/>
            <p:nvPr/>
          </p:nvSpPr>
          <p:spPr>
            <a:xfrm>
              <a:off x="1439302" y="1834788"/>
              <a:ext cx="362846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배열은 여러 변수들을 하나로 묶은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자료형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D187B18-5EBF-4F6A-9AC1-D3F77BF8E99A}"/>
              </a:ext>
            </a:extLst>
          </p:cNvPr>
          <p:cNvGrpSpPr/>
          <p:nvPr/>
        </p:nvGrpSpPr>
        <p:grpSpPr>
          <a:xfrm>
            <a:off x="606751" y="1948077"/>
            <a:ext cx="4129956" cy="462840"/>
            <a:chOff x="1080916" y="1753161"/>
            <a:chExt cx="4354275" cy="462840"/>
          </a:xfrm>
        </p:grpSpPr>
        <p:sp>
          <p:nvSpPr>
            <p:cNvPr id="35" name="Shape 149">
              <a:extLst>
                <a:ext uri="{FF2B5EF4-FFF2-40B4-BE49-F238E27FC236}">
                  <a16:creationId xmlns:a16="http://schemas.microsoft.com/office/drawing/2014/main" id="{681492B4-7FA5-486D-A563-0B76D82C6D8C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2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6" name="Shape 150">
              <a:extLst>
                <a:ext uri="{FF2B5EF4-FFF2-40B4-BE49-F238E27FC236}">
                  <a16:creationId xmlns:a16="http://schemas.microsoft.com/office/drawing/2014/main" id="{2DC9C9A4-46D7-4657-AB5A-13CA4C0B2718}"/>
                </a:ext>
              </a:extLst>
            </p:cNvPr>
            <p:cNvSpPr/>
            <p:nvPr/>
          </p:nvSpPr>
          <p:spPr>
            <a:xfrm>
              <a:off x="1439302" y="1834788"/>
              <a:ext cx="399588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새로운 배열을 생성할 수 있는 코드는 다음과 같습니다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E2FEF48-6DA9-4EC3-9202-6E9F4255DB21}"/>
              </a:ext>
            </a:extLst>
          </p:cNvPr>
          <p:cNvGrpSpPr/>
          <p:nvPr/>
        </p:nvGrpSpPr>
        <p:grpSpPr>
          <a:xfrm>
            <a:off x="606748" y="3534272"/>
            <a:ext cx="3743312" cy="462840"/>
            <a:chOff x="1080916" y="1753161"/>
            <a:chExt cx="3946631" cy="462840"/>
          </a:xfrm>
        </p:grpSpPr>
        <p:sp>
          <p:nvSpPr>
            <p:cNvPr id="39" name="Shape 149">
              <a:extLst>
                <a:ext uri="{FF2B5EF4-FFF2-40B4-BE49-F238E27FC236}">
                  <a16:creationId xmlns:a16="http://schemas.microsoft.com/office/drawing/2014/main" id="{A827285F-618F-4B5E-91B3-7766D1D74998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3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0" name="Shape 150">
              <a:extLst>
                <a:ext uri="{FF2B5EF4-FFF2-40B4-BE49-F238E27FC236}">
                  <a16:creationId xmlns:a16="http://schemas.microsoft.com/office/drawing/2014/main" id="{1682A0B3-D69B-42AA-8922-5BF053E0C18A}"/>
                </a:ext>
              </a:extLst>
            </p:cNvPr>
            <p:cNvSpPr/>
            <p:nvPr/>
          </p:nvSpPr>
          <p:spPr>
            <a:xfrm>
              <a:off x="1439302" y="1834788"/>
              <a:ext cx="3588245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생성된 배열을 그림으로 본다면 다음과 같습니다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C92685F6-CC3C-4C5A-8BE6-EAA139AEC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53" y="4293526"/>
            <a:ext cx="8467725" cy="1323975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472194A9-384E-438F-9577-1B0ABE0E2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83" y="2582370"/>
            <a:ext cx="6324600" cy="48577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59413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배열이란</a:t>
            </a:r>
            <a:r>
              <a:rPr lang="en-US" altLang="ko-KR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?</a:t>
            </a:r>
            <a:endParaRPr lang="ko-KR" altLang="en-US" sz="28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8A7B928-5952-45D5-9E58-576B4D4E366E}"/>
              </a:ext>
            </a:extLst>
          </p:cNvPr>
          <p:cNvGrpSpPr/>
          <p:nvPr/>
        </p:nvGrpSpPr>
        <p:grpSpPr>
          <a:xfrm>
            <a:off x="606752" y="1429477"/>
            <a:ext cx="4788791" cy="462840"/>
            <a:chOff x="1080916" y="1753161"/>
            <a:chExt cx="5048895" cy="462840"/>
          </a:xfrm>
        </p:grpSpPr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35B2879A-C95B-4D72-AE31-3BD6898BAAD9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4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6297D0D7-582F-466F-94BF-7971655AF119}"/>
                </a:ext>
              </a:extLst>
            </p:cNvPr>
            <p:cNvSpPr/>
            <p:nvPr/>
          </p:nvSpPr>
          <p:spPr>
            <a:xfrm>
              <a:off x="1439302" y="1834788"/>
              <a:ext cx="469050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앞에서 만들어진 배열을 살펴 보면 특징들을 알아낼 수 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92B512B-B5FC-4136-8627-8A88768177FC}"/>
              </a:ext>
            </a:extLst>
          </p:cNvPr>
          <p:cNvGrpSpPr/>
          <p:nvPr/>
        </p:nvGrpSpPr>
        <p:grpSpPr>
          <a:xfrm>
            <a:off x="606751" y="1948077"/>
            <a:ext cx="5316499" cy="462840"/>
            <a:chOff x="1080916" y="1753161"/>
            <a:chExt cx="5605266" cy="462840"/>
          </a:xfrm>
        </p:grpSpPr>
        <p:sp>
          <p:nvSpPr>
            <p:cNvPr id="23" name="Shape 149">
              <a:extLst>
                <a:ext uri="{FF2B5EF4-FFF2-40B4-BE49-F238E27FC236}">
                  <a16:creationId xmlns:a16="http://schemas.microsoft.com/office/drawing/2014/main" id="{CB74B3A6-E126-4680-A174-536215B2E3C3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5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4" name="Shape 150">
              <a:extLst>
                <a:ext uri="{FF2B5EF4-FFF2-40B4-BE49-F238E27FC236}">
                  <a16:creationId xmlns:a16="http://schemas.microsoft.com/office/drawing/2014/main" id="{9C9EF875-9ABF-47C3-8C10-19D01D1334E9}"/>
                </a:ext>
              </a:extLst>
            </p:cNvPr>
            <p:cNvSpPr/>
            <p:nvPr/>
          </p:nvSpPr>
          <p:spPr>
            <a:xfrm>
              <a:off x="1439302" y="1834788"/>
              <a:ext cx="5246880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에서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8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까지의 원소의 순서가 존재합니다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이를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인덱스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(Index)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라고 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03154C1-06A8-467D-9BFE-00E97781276F}"/>
              </a:ext>
            </a:extLst>
          </p:cNvPr>
          <p:cNvGrpSpPr/>
          <p:nvPr/>
        </p:nvGrpSpPr>
        <p:grpSpPr>
          <a:xfrm>
            <a:off x="606749" y="2473838"/>
            <a:ext cx="6626793" cy="462840"/>
            <a:chOff x="1080916" y="1753161"/>
            <a:chExt cx="6986729" cy="462840"/>
          </a:xfrm>
        </p:grpSpPr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8285431F-7EE6-4314-BA96-9AA20EF9E730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6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DE61BFFA-9507-4708-80B6-C6C68D223099}"/>
                </a:ext>
              </a:extLst>
            </p:cNvPr>
            <p:cNvSpPr/>
            <p:nvPr/>
          </p:nvSpPr>
          <p:spPr>
            <a:xfrm>
              <a:off x="1439302" y="1834788"/>
              <a:ext cx="662834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 안에 들어가 있는 원소들은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전부 같은 데이터 타입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여기서는 </a:t>
              </a:r>
              <a:r>
                <a:rPr lang="en-US" altLang="ko-KR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int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타입이 되겠죠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CC409A0-E584-4B68-AB31-BEAD601F56C0}"/>
              </a:ext>
            </a:extLst>
          </p:cNvPr>
          <p:cNvGrpSpPr/>
          <p:nvPr/>
        </p:nvGrpSpPr>
        <p:grpSpPr>
          <a:xfrm>
            <a:off x="606748" y="2999599"/>
            <a:ext cx="6362940" cy="462840"/>
            <a:chOff x="1080916" y="1753161"/>
            <a:chExt cx="6708544" cy="462840"/>
          </a:xfrm>
        </p:grpSpPr>
        <p:sp>
          <p:nvSpPr>
            <p:cNvPr id="45" name="Shape 149">
              <a:extLst>
                <a:ext uri="{FF2B5EF4-FFF2-40B4-BE49-F238E27FC236}">
                  <a16:creationId xmlns:a16="http://schemas.microsoft.com/office/drawing/2014/main" id="{8B9F5BE1-4BD2-4602-87A0-6474046E5D6B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7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6" name="Shape 150">
              <a:extLst>
                <a:ext uri="{FF2B5EF4-FFF2-40B4-BE49-F238E27FC236}">
                  <a16:creationId xmlns:a16="http://schemas.microsoft.com/office/drawing/2014/main" id="{E2C85060-9B10-4E23-AB49-1914A44789DB}"/>
                </a:ext>
              </a:extLst>
            </p:cNvPr>
            <p:cNvSpPr/>
            <p:nvPr/>
          </p:nvSpPr>
          <p:spPr>
            <a:xfrm>
              <a:off x="1439302" y="1834788"/>
              <a:ext cx="6350158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이렇게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비슷한 성격의 변수끼리 묶어 놓으면 편리하고 깔끔한 프로그래밍이 가능합니다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05DFE76-64FB-4791-AFD2-29FC70ACB81D}"/>
              </a:ext>
            </a:extLst>
          </p:cNvPr>
          <p:cNvGrpSpPr/>
          <p:nvPr/>
        </p:nvGrpSpPr>
        <p:grpSpPr>
          <a:xfrm>
            <a:off x="606747" y="3545668"/>
            <a:ext cx="6337933" cy="462840"/>
            <a:chOff x="1080916" y="1753161"/>
            <a:chExt cx="6682179" cy="462840"/>
          </a:xfrm>
        </p:grpSpPr>
        <p:sp>
          <p:nvSpPr>
            <p:cNvPr id="49" name="Shape 149">
              <a:extLst>
                <a:ext uri="{FF2B5EF4-FFF2-40B4-BE49-F238E27FC236}">
                  <a16:creationId xmlns:a16="http://schemas.microsoft.com/office/drawing/2014/main" id="{E7B310EC-08F3-41B7-9795-1954C85B5B8E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8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50" name="Shape 150">
              <a:extLst>
                <a:ext uri="{FF2B5EF4-FFF2-40B4-BE49-F238E27FC236}">
                  <a16:creationId xmlns:a16="http://schemas.microsoft.com/office/drawing/2014/main" id="{99B94B60-B41E-4C34-90A8-F15F52B75B18}"/>
                </a:ext>
              </a:extLst>
            </p:cNvPr>
            <p:cNvSpPr/>
            <p:nvPr/>
          </p:nvSpPr>
          <p:spPr>
            <a:xfrm>
              <a:off x="1439302" y="1834788"/>
              <a:ext cx="632379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마치 양말이나 수건을 차곡차곡 한 데 모아서 정리해 놓으면 찾기 쉬운 것처럼 말이죠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842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 만들기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436A863-6C81-4E79-BFD0-1ED2E1A0404E}"/>
              </a:ext>
            </a:extLst>
          </p:cNvPr>
          <p:cNvGrpSpPr/>
          <p:nvPr/>
        </p:nvGrpSpPr>
        <p:grpSpPr>
          <a:xfrm>
            <a:off x="606752" y="1429477"/>
            <a:ext cx="3314669" cy="462840"/>
            <a:chOff x="1080916" y="1753161"/>
            <a:chExt cx="3494706" cy="462840"/>
          </a:xfrm>
        </p:grpSpPr>
        <p:sp>
          <p:nvSpPr>
            <p:cNvPr id="31" name="Shape 149">
              <a:extLst>
                <a:ext uri="{FF2B5EF4-FFF2-40B4-BE49-F238E27FC236}">
                  <a16:creationId xmlns:a16="http://schemas.microsoft.com/office/drawing/2014/main" id="{A46C026D-F3B1-403A-BC88-E433E3A528E6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1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2" name="Shape 150">
              <a:extLst>
                <a:ext uri="{FF2B5EF4-FFF2-40B4-BE49-F238E27FC236}">
                  <a16:creationId xmlns:a16="http://schemas.microsoft.com/office/drawing/2014/main" id="{36350577-0077-4F04-AD03-CF8C79A563FE}"/>
                </a:ext>
              </a:extLst>
            </p:cNvPr>
            <p:cNvSpPr/>
            <p:nvPr/>
          </p:nvSpPr>
          <p:spPr>
            <a:xfrm>
              <a:off x="1439302" y="1834788"/>
              <a:ext cx="3136320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배열을 만드는 방식에는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가지가 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E14D8DC-160E-45FA-9DE4-DC1A5BC36E65}"/>
              </a:ext>
            </a:extLst>
          </p:cNvPr>
          <p:cNvGrpSpPr/>
          <p:nvPr/>
        </p:nvGrpSpPr>
        <p:grpSpPr>
          <a:xfrm>
            <a:off x="606751" y="1948077"/>
            <a:ext cx="6841596" cy="462840"/>
            <a:chOff x="1080916" y="1753161"/>
            <a:chExt cx="7213199" cy="462840"/>
          </a:xfrm>
        </p:grpSpPr>
        <p:sp>
          <p:nvSpPr>
            <p:cNvPr id="35" name="Shape 149">
              <a:extLst>
                <a:ext uri="{FF2B5EF4-FFF2-40B4-BE49-F238E27FC236}">
                  <a16:creationId xmlns:a16="http://schemas.microsoft.com/office/drawing/2014/main" id="{E80843C7-CFD3-44F4-B6E7-C58F0D607784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2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6" name="Shape 150">
              <a:extLst>
                <a:ext uri="{FF2B5EF4-FFF2-40B4-BE49-F238E27FC236}">
                  <a16:creationId xmlns:a16="http://schemas.microsoft.com/office/drawing/2014/main" id="{9E01CB11-CF2E-4FF2-BC75-1CE4574DB95A}"/>
                </a:ext>
              </a:extLst>
            </p:cNvPr>
            <p:cNvSpPr/>
            <p:nvPr/>
          </p:nvSpPr>
          <p:spPr>
            <a:xfrm>
              <a:off x="1439302" y="1834788"/>
              <a:ext cx="685481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생성과 동시에 초기화를 할 수 있고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배열의 틀만 만들어놓고 값은 나중에 대입할 수도 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45B0D5B2-5A33-4B75-BB0F-CF0D74BD7D2F}"/>
              </a:ext>
            </a:extLst>
          </p:cNvPr>
          <p:cNvGrpSpPr/>
          <p:nvPr/>
        </p:nvGrpSpPr>
        <p:grpSpPr>
          <a:xfrm>
            <a:off x="606750" y="2485983"/>
            <a:ext cx="5447625" cy="462840"/>
            <a:chOff x="1080916" y="1753161"/>
            <a:chExt cx="5743514" cy="462840"/>
          </a:xfrm>
        </p:grpSpPr>
        <p:sp>
          <p:nvSpPr>
            <p:cNvPr id="39" name="Shape 149">
              <a:extLst>
                <a:ext uri="{FF2B5EF4-FFF2-40B4-BE49-F238E27FC236}">
                  <a16:creationId xmlns:a16="http://schemas.microsoft.com/office/drawing/2014/main" id="{2BDF13D9-B478-4771-9B70-51D328AC354C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3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0" name="Shape 150">
              <a:extLst>
                <a:ext uri="{FF2B5EF4-FFF2-40B4-BE49-F238E27FC236}">
                  <a16:creationId xmlns:a16="http://schemas.microsoft.com/office/drawing/2014/main" id="{EA44DB44-F84C-4E59-941F-736BA9AC4C1F}"/>
                </a:ext>
              </a:extLst>
            </p:cNvPr>
            <p:cNvSpPr/>
            <p:nvPr/>
          </p:nvSpPr>
          <p:spPr>
            <a:xfrm>
              <a:off x="1439302" y="1834788"/>
              <a:ext cx="5385128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먼저 생성과 동시에 초기화를 하는 방식의 코드와 그림은 다음과 같습니다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870C22FA-CB26-44A8-8310-B1D4A3F4D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543" y="4434337"/>
            <a:ext cx="5981700" cy="2095500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E4D09C33-857B-4BBF-A3CB-C86727937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50" y="3161567"/>
            <a:ext cx="487680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99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 만들기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07ACD60-3B34-476E-A95B-7E7EBB217011}"/>
              </a:ext>
            </a:extLst>
          </p:cNvPr>
          <p:cNvGrpSpPr/>
          <p:nvPr/>
        </p:nvGrpSpPr>
        <p:grpSpPr>
          <a:xfrm>
            <a:off x="606752" y="1429477"/>
            <a:ext cx="5254303" cy="462840"/>
            <a:chOff x="1080916" y="1753161"/>
            <a:chExt cx="5539692" cy="462840"/>
          </a:xfrm>
        </p:grpSpPr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B6B28128-C9DE-4591-89BA-C4C42980C33D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4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2B0FADBB-7AAD-42F1-BE53-A7754D4AE387}"/>
                </a:ext>
              </a:extLst>
            </p:cNvPr>
            <p:cNvSpPr/>
            <p:nvPr/>
          </p:nvSpPr>
          <p:spPr>
            <a:xfrm>
              <a:off x="1439302" y="1834788"/>
              <a:ext cx="5181306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다음으로는 배열의 틀을 만들어 놓고 값을 새롭게 대입하는 방법입니다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11AE7C95-94A5-4258-A409-A8B821BB1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52" y="4723147"/>
            <a:ext cx="4258546" cy="146147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81FE15A-18EF-4F27-AFFA-74537919A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661" y="4723147"/>
            <a:ext cx="4529013" cy="1548257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3ED5FA74-B89C-4284-A6BA-2165877C4886}"/>
              </a:ext>
            </a:extLst>
          </p:cNvPr>
          <p:cNvGrpSpPr/>
          <p:nvPr/>
        </p:nvGrpSpPr>
        <p:grpSpPr>
          <a:xfrm>
            <a:off x="606752" y="4016766"/>
            <a:ext cx="4708641" cy="462840"/>
            <a:chOff x="1080916" y="1753161"/>
            <a:chExt cx="4964392" cy="462840"/>
          </a:xfrm>
        </p:grpSpPr>
        <p:sp>
          <p:nvSpPr>
            <p:cNvPr id="25" name="Shape 149">
              <a:extLst>
                <a:ext uri="{FF2B5EF4-FFF2-40B4-BE49-F238E27FC236}">
                  <a16:creationId xmlns:a16="http://schemas.microsoft.com/office/drawing/2014/main" id="{2628B3A7-9A41-4EC1-9BC8-4FC3A65A5A48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5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6" name="Shape 150">
              <a:extLst>
                <a:ext uri="{FF2B5EF4-FFF2-40B4-BE49-F238E27FC236}">
                  <a16:creationId xmlns:a16="http://schemas.microsoft.com/office/drawing/2014/main" id="{543963B1-3AD0-4657-8BF0-AFB3D15AD2AA}"/>
                </a:ext>
              </a:extLst>
            </p:cNvPr>
            <p:cNvSpPr/>
            <p:nvPr/>
          </p:nvSpPr>
          <p:spPr>
            <a:xfrm>
              <a:off x="1439302" y="1834788"/>
              <a:ext cx="4606006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아까와 달리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가지의 큰 과정을 거쳐서 배열을 형성하게 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F0072C31-A6AA-44D4-864B-2E95291D1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987" y="2062895"/>
            <a:ext cx="498157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428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 사용하기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D11AA37F-9001-4EFC-8B3F-D3628C11AE70}"/>
              </a:ext>
            </a:extLst>
          </p:cNvPr>
          <p:cNvGrpSpPr/>
          <p:nvPr/>
        </p:nvGrpSpPr>
        <p:grpSpPr>
          <a:xfrm>
            <a:off x="606752" y="1429477"/>
            <a:ext cx="5351444" cy="462840"/>
            <a:chOff x="1080916" y="1753161"/>
            <a:chExt cx="5642109" cy="462840"/>
          </a:xfrm>
        </p:grpSpPr>
        <p:sp>
          <p:nvSpPr>
            <p:cNvPr id="16" name="Shape 149">
              <a:extLst>
                <a:ext uri="{FF2B5EF4-FFF2-40B4-BE49-F238E27FC236}">
                  <a16:creationId xmlns:a16="http://schemas.microsoft.com/office/drawing/2014/main" id="{65EAC8DC-5FB2-4437-8C4E-04461A0226F8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1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52735D98-DA86-43C5-B87A-6C397D3883D8}"/>
                </a:ext>
              </a:extLst>
            </p:cNvPr>
            <p:cNvSpPr/>
            <p:nvPr/>
          </p:nvSpPr>
          <p:spPr>
            <a:xfrm>
              <a:off x="1439302" y="1834788"/>
              <a:ext cx="528372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그렇다면 배열에 넣어 놓은 값을 실제로 사용하려면 어떻게 해야 할까요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?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58FF9D9-B3E4-4714-AAAF-C78E8D585392}"/>
              </a:ext>
            </a:extLst>
          </p:cNvPr>
          <p:cNvGrpSpPr/>
          <p:nvPr/>
        </p:nvGrpSpPr>
        <p:grpSpPr>
          <a:xfrm>
            <a:off x="606751" y="1948077"/>
            <a:ext cx="5796118" cy="462840"/>
            <a:chOff x="1080916" y="1753161"/>
            <a:chExt cx="6110935" cy="462840"/>
          </a:xfrm>
        </p:grpSpPr>
        <p:sp>
          <p:nvSpPr>
            <p:cNvPr id="31" name="Shape 149">
              <a:extLst>
                <a:ext uri="{FF2B5EF4-FFF2-40B4-BE49-F238E27FC236}">
                  <a16:creationId xmlns:a16="http://schemas.microsoft.com/office/drawing/2014/main" id="{673F4353-C309-4499-AD83-77BF5B297A89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2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2" name="Shape 150">
              <a:extLst>
                <a:ext uri="{FF2B5EF4-FFF2-40B4-BE49-F238E27FC236}">
                  <a16:creationId xmlns:a16="http://schemas.microsoft.com/office/drawing/2014/main" id="{9573E905-9C72-496A-A683-F74B6564196B}"/>
                </a:ext>
              </a:extLst>
            </p:cNvPr>
            <p:cNvSpPr/>
            <p:nvPr/>
          </p:nvSpPr>
          <p:spPr>
            <a:xfrm>
              <a:off x="1439302" y="1834788"/>
              <a:ext cx="575254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배열의 변수명과 인덱스를 통해서 배열 속의 값을 가져와서 사용할 수 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0A5714AC-6819-43CE-B0CE-A397CC99FDE1}"/>
              </a:ext>
            </a:extLst>
          </p:cNvPr>
          <p:cNvGrpSpPr/>
          <p:nvPr/>
        </p:nvGrpSpPr>
        <p:grpSpPr>
          <a:xfrm>
            <a:off x="606750" y="2485983"/>
            <a:ext cx="4804500" cy="462840"/>
            <a:chOff x="1080916" y="1753161"/>
            <a:chExt cx="5065457" cy="462840"/>
          </a:xfrm>
        </p:grpSpPr>
        <p:sp>
          <p:nvSpPr>
            <p:cNvPr id="35" name="Shape 149">
              <a:extLst>
                <a:ext uri="{FF2B5EF4-FFF2-40B4-BE49-F238E27FC236}">
                  <a16:creationId xmlns:a16="http://schemas.microsoft.com/office/drawing/2014/main" id="{2B2AEE6D-D473-4480-904A-8304A12C98ED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3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36" name="Shape 150">
              <a:extLst>
                <a:ext uri="{FF2B5EF4-FFF2-40B4-BE49-F238E27FC236}">
                  <a16:creationId xmlns:a16="http://schemas.microsoft.com/office/drawing/2014/main" id="{B314106B-4F95-4AF9-A1E8-7630BC03C0DD}"/>
                </a:ext>
              </a:extLst>
            </p:cNvPr>
            <p:cNvSpPr/>
            <p:nvPr/>
          </p:nvSpPr>
          <p:spPr>
            <a:xfrm>
              <a:off x="1439302" y="1834788"/>
              <a:ext cx="4707071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특정 인덱스에 들어 있는 원소를 변경하는 것도 가능합니다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0087810-B071-42D3-9A55-0A7698FB9683}"/>
              </a:ext>
            </a:extLst>
          </p:cNvPr>
          <p:cNvGrpSpPr/>
          <p:nvPr/>
        </p:nvGrpSpPr>
        <p:grpSpPr>
          <a:xfrm>
            <a:off x="606750" y="5438087"/>
            <a:ext cx="5276745" cy="462840"/>
            <a:chOff x="1080916" y="1753161"/>
            <a:chExt cx="5563352" cy="462840"/>
          </a:xfrm>
        </p:grpSpPr>
        <p:sp>
          <p:nvSpPr>
            <p:cNvPr id="39" name="Shape 149">
              <a:extLst>
                <a:ext uri="{FF2B5EF4-FFF2-40B4-BE49-F238E27FC236}">
                  <a16:creationId xmlns:a16="http://schemas.microsoft.com/office/drawing/2014/main" id="{204A2C89-B77B-4FAC-8B3B-2016AFE1BE55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4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0" name="Shape 150">
              <a:extLst>
                <a:ext uri="{FF2B5EF4-FFF2-40B4-BE49-F238E27FC236}">
                  <a16:creationId xmlns:a16="http://schemas.microsoft.com/office/drawing/2014/main" id="{2AA84833-74A5-4723-8798-C8C964950271}"/>
                </a:ext>
              </a:extLst>
            </p:cNvPr>
            <p:cNvSpPr/>
            <p:nvPr/>
          </p:nvSpPr>
          <p:spPr>
            <a:xfrm>
              <a:off x="1439302" y="1834788"/>
              <a:ext cx="5204966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주의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!  C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에서는 항상 배열의 제일 첫 인덱스는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이라는 것을 기억하세요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!!!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0E7166A7-0217-476F-8055-C881F0F68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65" y="3145450"/>
            <a:ext cx="6638925" cy="135255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79242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정리하기 </a:t>
            </a:r>
            <a:r>
              <a:rPr lang="en-US" altLang="ko-KR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배열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7E15515-F216-44B1-B035-70B820B58B51}"/>
              </a:ext>
            </a:extLst>
          </p:cNvPr>
          <p:cNvGrpSpPr/>
          <p:nvPr/>
        </p:nvGrpSpPr>
        <p:grpSpPr>
          <a:xfrm>
            <a:off x="606752" y="1429477"/>
            <a:ext cx="4440297" cy="462840"/>
            <a:chOff x="1080916" y="1753161"/>
            <a:chExt cx="4681473" cy="462840"/>
          </a:xfrm>
        </p:grpSpPr>
        <p:sp>
          <p:nvSpPr>
            <p:cNvPr id="22" name="Shape 149">
              <a:extLst>
                <a:ext uri="{FF2B5EF4-FFF2-40B4-BE49-F238E27FC236}">
                  <a16:creationId xmlns:a16="http://schemas.microsoft.com/office/drawing/2014/main" id="{EE50952F-0EB9-45B4-9370-BECFDA487023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1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3" name="Shape 150">
              <a:extLst>
                <a:ext uri="{FF2B5EF4-FFF2-40B4-BE49-F238E27FC236}">
                  <a16:creationId xmlns:a16="http://schemas.microsoft.com/office/drawing/2014/main" id="{8BF50B7D-9746-46C2-8DED-E2699945BF2A}"/>
                </a:ext>
              </a:extLst>
            </p:cNvPr>
            <p:cNvSpPr/>
            <p:nvPr/>
          </p:nvSpPr>
          <p:spPr>
            <a:xfrm>
              <a:off x="1439302" y="1834788"/>
              <a:ext cx="4323087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배열은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여러 변수를 하나로 묶어서 관리하는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자료형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CA2B0DF-67F6-40D4-BA91-317538E2F7F6}"/>
              </a:ext>
            </a:extLst>
          </p:cNvPr>
          <p:cNvGrpSpPr/>
          <p:nvPr/>
        </p:nvGrpSpPr>
        <p:grpSpPr>
          <a:xfrm>
            <a:off x="606750" y="1982707"/>
            <a:ext cx="5425182" cy="462840"/>
            <a:chOff x="1080916" y="1753161"/>
            <a:chExt cx="5719852" cy="462840"/>
          </a:xfrm>
        </p:grpSpPr>
        <p:sp>
          <p:nvSpPr>
            <p:cNvPr id="26" name="Shape 149">
              <a:extLst>
                <a:ext uri="{FF2B5EF4-FFF2-40B4-BE49-F238E27FC236}">
                  <a16:creationId xmlns:a16="http://schemas.microsoft.com/office/drawing/2014/main" id="{A2905D52-C827-4ABA-B1FD-8913B3098197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2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27" name="Shape 150">
              <a:extLst>
                <a:ext uri="{FF2B5EF4-FFF2-40B4-BE49-F238E27FC236}">
                  <a16:creationId xmlns:a16="http://schemas.microsoft.com/office/drawing/2014/main" id="{6B193ADE-7AA8-439F-9632-D3A55420EB1F}"/>
                </a:ext>
              </a:extLst>
            </p:cNvPr>
            <p:cNvSpPr/>
            <p:nvPr/>
          </p:nvSpPr>
          <p:spPr>
            <a:xfrm>
              <a:off x="1439302" y="1834788"/>
              <a:ext cx="5361466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배열은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인덱스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를 통해 원소를 구분하며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원소들은 전부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같은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자료형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B14AA13-FC35-4015-87DB-F2AF08F680DD}"/>
              </a:ext>
            </a:extLst>
          </p:cNvPr>
          <p:cNvGrpSpPr/>
          <p:nvPr/>
        </p:nvGrpSpPr>
        <p:grpSpPr>
          <a:xfrm>
            <a:off x="606750" y="2527613"/>
            <a:ext cx="6933609" cy="462840"/>
            <a:chOff x="1080916" y="1753161"/>
            <a:chExt cx="7310209" cy="462840"/>
          </a:xfrm>
        </p:grpSpPr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806F22FA-A9A7-4507-999B-EFAAEF5093FB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3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6CDCFCA1-C395-40DC-8EB4-7AF4B23D6670}"/>
                </a:ext>
              </a:extLst>
            </p:cNvPr>
            <p:cNvSpPr/>
            <p:nvPr/>
          </p:nvSpPr>
          <p:spPr>
            <a:xfrm>
              <a:off x="1439302" y="1834788"/>
              <a:ext cx="695182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열은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생성 후 곧바로 초기화를 할 수도 있고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C0C0C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틀만 생성 후 나중에 값을 집어넣을 수도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97B3E6C-D50F-4FE4-AB02-12847D0AFBD5}"/>
              </a:ext>
            </a:extLst>
          </p:cNvPr>
          <p:cNvGrpSpPr/>
          <p:nvPr/>
        </p:nvGrpSpPr>
        <p:grpSpPr>
          <a:xfrm>
            <a:off x="606750" y="3072519"/>
            <a:ext cx="2795296" cy="462840"/>
            <a:chOff x="1080916" y="1753161"/>
            <a:chExt cx="2947123" cy="462840"/>
          </a:xfrm>
        </p:grpSpPr>
        <p:sp>
          <p:nvSpPr>
            <p:cNvPr id="48" name="Shape 149">
              <a:extLst>
                <a:ext uri="{FF2B5EF4-FFF2-40B4-BE49-F238E27FC236}">
                  <a16:creationId xmlns:a16="http://schemas.microsoft.com/office/drawing/2014/main" id="{555FBF97-E31B-4EBB-B2E9-C4DAFD50C86B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4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49" name="Shape 150">
              <a:extLst>
                <a:ext uri="{FF2B5EF4-FFF2-40B4-BE49-F238E27FC236}">
                  <a16:creationId xmlns:a16="http://schemas.microsoft.com/office/drawing/2014/main" id="{46FE9D10-843E-416F-B31C-491996371BFD}"/>
                </a:ext>
              </a:extLst>
            </p:cNvPr>
            <p:cNvSpPr/>
            <p:nvPr/>
          </p:nvSpPr>
          <p:spPr>
            <a:xfrm>
              <a:off x="1439302" y="1834788"/>
              <a:ext cx="2588737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배열의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인덱스는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부터 시작합니다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08A73C9-534C-4736-A251-658F6F0FF7DB}"/>
              </a:ext>
            </a:extLst>
          </p:cNvPr>
          <p:cNvGrpSpPr/>
          <p:nvPr/>
        </p:nvGrpSpPr>
        <p:grpSpPr>
          <a:xfrm>
            <a:off x="606750" y="3622291"/>
            <a:ext cx="5989439" cy="462840"/>
            <a:chOff x="1080916" y="1753161"/>
            <a:chExt cx="6314757" cy="462840"/>
          </a:xfrm>
        </p:grpSpPr>
        <p:sp>
          <p:nvSpPr>
            <p:cNvPr id="52" name="Shape 149">
              <a:extLst>
                <a:ext uri="{FF2B5EF4-FFF2-40B4-BE49-F238E27FC236}">
                  <a16:creationId xmlns:a16="http://schemas.microsoft.com/office/drawing/2014/main" id="{BE9B2084-D7BA-466F-8BB8-2B1345120682}"/>
                </a:ext>
              </a:extLst>
            </p:cNvPr>
            <p:cNvSpPr/>
            <p:nvPr/>
          </p:nvSpPr>
          <p:spPr>
            <a:xfrm>
              <a:off x="1080916" y="1753161"/>
              <a:ext cx="331817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sz="2400" dirty="0">
                  <a:solidFill>
                    <a:srgbClr val="FF0000"/>
                  </a:solidFill>
                </a:rPr>
                <a:t>0</a:t>
              </a:r>
              <a:r>
                <a:rPr lang="en-US" sz="2400" dirty="0">
                  <a:solidFill>
                    <a:srgbClr val="FF0000"/>
                  </a:solidFill>
                </a:rPr>
                <a:t>5</a:t>
              </a:r>
              <a:endParaRPr sz="2400" dirty="0">
                <a:solidFill>
                  <a:srgbClr val="FF0000"/>
                </a:solidFill>
              </a:endParaRPr>
            </a:p>
          </p:txBody>
        </p:sp>
        <p:sp>
          <p:nvSpPr>
            <p:cNvPr id="53" name="Shape 150">
              <a:extLst>
                <a:ext uri="{FF2B5EF4-FFF2-40B4-BE49-F238E27FC236}">
                  <a16:creationId xmlns:a16="http://schemas.microsoft.com/office/drawing/2014/main" id="{0545DB6C-139D-42C8-A514-C8FB1DEEC619}"/>
                </a:ext>
              </a:extLst>
            </p:cNvPr>
            <p:cNvSpPr/>
            <p:nvPr/>
          </p:nvSpPr>
          <p:spPr>
            <a:xfrm>
              <a:off x="1439302" y="1834788"/>
              <a:ext cx="5956371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배열의 원소는 인덱스를 통해 가져올 수 있고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이를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solidFill>
                    <a:schemeClr val="bg2">
                      <a:lumMod val="50000"/>
                    </a:schemeClr>
                  </a:solidFill>
                  <a:highlight>
                    <a:srgbClr val="FFFF00"/>
                  </a:highlight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변경하는 것도 역시 가능합니다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8048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5483</TotalTime>
  <Words>434</Words>
  <Application>Microsoft Office PowerPoint</Application>
  <PresentationFormat>와이드스크린</PresentationFormat>
  <Paragraphs>73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Arial</vt:lpstr>
      <vt:lpstr>서울남산체 B</vt:lpstr>
      <vt:lpstr>Adobe 고딕 Std B</vt:lpstr>
      <vt:lpstr>Dinbol</vt:lpstr>
      <vt:lpstr>Apple SD 산돌고딕 Neo 세미볼드체</vt:lpstr>
      <vt:lpstr>서울남산 장체 L</vt:lpstr>
      <vt:lpstr>Office 테마</vt:lpstr>
      <vt:lpstr>초심자들을 위한 C언어 세션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관훈</dc:creator>
  <cp:lastModifiedBy>지현 최</cp:lastModifiedBy>
  <cp:revision>139</cp:revision>
  <dcterms:created xsi:type="dcterms:W3CDTF">2020-03-07T07:12:46Z</dcterms:created>
  <dcterms:modified xsi:type="dcterms:W3CDTF">2020-04-20T06:12:01Z</dcterms:modified>
</cp:coreProperties>
</file>

<file path=docProps/thumbnail.jpeg>
</file>